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0" r:id="rId14"/>
    <p:sldId id="273" r:id="rId15"/>
    <p:sldId id="269" r:id="rId16"/>
    <p:sldId id="271" r:id="rId1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s dijagonalno zaobljenim kutom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10" name="Rezervirano mjesto datuma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11" name="Rezervirano mjesto broja slajda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2" name="Rezervirano mjesto podnožja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Pravokutnik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Pravokutnik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9" name="Rezervirano mjesto datuma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10" name="Rezervirano mjesto broja slajda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Rezervirano mjesto podnožja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3" name="Rezervirano mjesto slike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hr-H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Pritisnite ikonu za dodavanje slike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s dijagonalno zaobljenim kutom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D41F52B5-076D-480E-BCB6-FFA0653B8566}" type="datetimeFigureOut">
              <a:rPr lang="sr-Latn-CS" smtClean="0"/>
              <a:pPr/>
              <a:t>5.4.2020</a:t>
            </a:fld>
            <a:endParaRPr lang="hr-HR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014D871B-6E64-4A87-A679-515E369C6BC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14348" y="381001"/>
            <a:ext cx="7979486" cy="1333487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rgbClr val="FFFF00"/>
                </a:solidFill>
              </a:rPr>
              <a:t>EMOCIJE</a:t>
            </a:r>
            <a:r>
              <a:rPr lang="hr-HR" dirty="0" smtClean="0"/>
              <a:t> </a:t>
            </a:r>
            <a:r>
              <a:rPr lang="hr-HR" dirty="0" smtClean="0">
                <a:solidFill>
                  <a:srgbClr val="FFFF00"/>
                </a:solidFill>
              </a:rPr>
              <a:t>ILI</a:t>
            </a:r>
            <a:r>
              <a:rPr lang="hr-HR" dirty="0" smtClean="0"/>
              <a:t> </a:t>
            </a:r>
            <a:r>
              <a:rPr lang="hr-HR" dirty="0" smtClean="0">
                <a:solidFill>
                  <a:srgbClr val="FFFF00"/>
                </a:solidFill>
              </a:rPr>
              <a:t>OSJEĆAJI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" name="Slika 3" descr="Koji ste emocionalni tip? - www.parentium.com mobil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8715436" cy="474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>
                <a:solidFill>
                  <a:srgbClr val="FFFF00"/>
                </a:solidFill>
              </a:rPr>
              <a:t>ŠTO SU OSJEĆAJI?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57224" y="1785926"/>
            <a:ext cx="7829576" cy="4214842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sz="2400" dirty="0" smtClean="0"/>
              <a:t>OSJEĆAJI  SU                                              NA ONO ŠTO </a:t>
            </a:r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r>
              <a:rPr lang="hr-HR" sz="2400" dirty="0" smtClean="0"/>
              <a:t>   VIDIMO, ČUJEMO,DODIRUJEMO, O ČEMU RAZMIŠLJAMO…</a:t>
            </a:r>
            <a:endParaRPr lang="hr-HR" dirty="0"/>
          </a:p>
        </p:txBody>
      </p:sp>
      <p:sp>
        <p:nvSpPr>
          <p:cNvPr id="4" name="Strelica udesno 3"/>
          <p:cNvSpPr/>
          <p:nvPr/>
        </p:nvSpPr>
        <p:spPr>
          <a:xfrm>
            <a:off x="2928926" y="1857364"/>
            <a:ext cx="3071834" cy="1500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/>
              <a:t>REAKCIJE </a:t>
            </a:r>
            <a:endParaRPr lang="hr-HR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58204" cy="1103762"/>
          </a:xfrm>
        </p:spPr>
        <p:txBody>
          <a:bodyPr/>
          <a:lstStyle/>
          <a:p>
            <a:r>
              <a:rPr lang="hr-HR" dirty="0" smtClean="0">
                <a:solidFill>
                  <a:srgbClr val="FFFF00"/>
                </a:solidFill>
              </a:rPr>
              <a:t>OSNOVNI OSJEĆAJI SU…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0034" y="1500174"/>
            <a:ext cx="8286808" cy="4857784"/>
          </a:xfrm>
          <a:solidFill>
            <a:srgbClr val="92D050"/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r-HR" dirty="0" smtClean="0"/>
              <a:t>    SREĆA                        TUGA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                                                       LJUTNJA</a:t>
            </a:r>
          </a:p>
          <a:p>
            <a:pPr>
              <a:buNone/>
            </a:pPr>
            <a:r>
              <a:rPr lang="hr-HR" dirty="0" smtClean="0"/>
              <a:t>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hr-HR" dirty="0" smtClean="0"/>
              <a:t>      </a:t>
            </a:r>
          </a:p>
          <a:p>
            <a:pPr>
              <a:buNone/>
            </a:pPr>
            <a:r>
              <a:rPr lang="hr-HR" dirty="0" smtClean="0"/>
              <a:t>STRAH                       </a:t>
            </a:r>
          </a:p>
          <a:p>
            <a:pPr>
              <a:buNone/>
            </a:pPr>
            <a:r>
              <a:rPr lang="hr-HR" dirty="0" smtClean="0"/>
              <a:t>                   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                      SVI OSJEĆAJI SU NORMALNI !          </a:t>
            </a:r>
          </a:p>
          <a:p>
            <a:pPr>
              <a:buNone/>
            </a:pPr>
            <a:r>
              <a:rPr lang="hr-HR" dirty="0" smtClean="0"/>
              <a:t>                         SASTAVNI SU DIO NASEG                                       </a:t>
            </a:r>
          </a:p>
          <a:p>
            <a:pPr>
              <a:buNone/>
            </a:pPr>
            <a:r>
              <a:rPr lang="hr-HR" dirty="0" smtClean="0"/>
              <a:t>                         ŽIVOTA. 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/>
          </a:p>
        </p:txBody>
      </p:sp>
      <p:pic>
        <p:nvPicPr>
          <p:cNvPr id="4" name="Slika 3" descr="Danas se obilježava Međunarodni dan sreće | RADIO TEŠANJ d.o.o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071679"/>
            <a:ext cx="2519361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lika 5" descr="tuga tijelo | Association Children Firs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2071678"/>
            <a:ext cx="200026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lika 6" descr="Otkrivanje i uklanjanje strahova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000504"/>
            <a:ext cx="232409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lika 7" descr="Fotografija Lik i djelo bl. Alojzija kard Stepinca.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3000372"/>
            <a:ext cx="221457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r-HR" dirty="0" smtClean="0">
                <a:solidFill>
                  <a:srgbClr val="FFFF00"/>
                </a:solidFill>
              </a:rPr>
              <a:t>TREBAMO</a:t>
            </a:r>
            <a:r>
              <a:rPr lang="hr-HR" dirty="0" smtClean="0"/>
              <a:t> </a:t>
            </a:r>
            <a:r>
              <a:rPr lang="hr-HR" dirty="0" smtClean="0">
                <a:solidFill>
                  <a:srgbClr val="FFFF00"/>
                </a:solidFill>
              </a:rPr>
              <a:t>LI</a:t>
            </a:r>
            <a:r>
              <a:rPr lang="hr-HR" dirty="0" smtClean="0"/>
              <a:t> </a:t>
            </a:r>
            <a:r>
              <a:rPr lang="hr-HR" dirty="0" smtClean="0">
                <a:solidFill>
                  <a:srgbClr val="FFFF00"/>
                </a:solidFill>
              </a:rPr>
              <a:t>RAZGOVARATI O OSJEĆAJIMA?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158" y="1646236"/>
            <a:ext cx="8329642" cy="4926035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hr-HR" dirty="0" smtClean="0"/>
              <a:t>   </a:t>
            </a:r>
            <a:r>
              <a:rPr lang="hr-HR" sz="2800" dirty="0" smtClean="0"/>
              <a:t>DA!  TREBAMO   IH   PREPOZNAVATI  I IZRAŽAVATI , A NE IH SAKRIVATI.  </a:t>
            </a:r>
          </a:p>
          <a:p>
            <a:pPr algn="just">
              <a:buNone/>
            </a:pPr>
            <a:r>
              <a:rPr lang="hr-HR" sz="2800" dirty="0" smtClean="0"/>
              <a:t> </a:t>
            </a:r>
          </a:p>
          <a:p>
            <a:pPr>
              <a:buNone/>
            </a:pPr>
            <a:r>
              <a:rPr lang="hr-HR" sz="2800" dirty="0" smtClean="0"/>
              <a:t>   POTISKIVANJE EMOCIJA MOŽE UTJECATI NA : IMUNOLOŠKE FUNKCIJE ORGANIZMA, SRČANI RITAM, KRVOŽILNI SUSAV,  BIOKEMIJSKE PROCESE U MOZGU I ŽIVČANOM SUSTAVU.  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/>
          </a:p>
        </p:txBody>
      </p:sp>
      <p:sp>
        <p:nvSpPr>
          <p:cNvPr id="6" name="Pravokutnik 5"/>
          <p:cNvSpPr/>
          <p:nvPr/>
        </p:nvSpPr>
        <p:spPr>
          <a:xfrm>
            <a:off x="714348" y="5429264"/>
            <a:ext cx="7643866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800" dirty="0" smtClean="0"/>
              <a:t>OSJEĆAJI  </a:t>
            </a:r>
            <a:r>
              <a:rPr lang="hr-HR" dirty="0" smtClean="0"/>
              <a:t> </a:t>
            </a:r>
            <a:r>
              <a:rPr lang="hr-HR" sz="2800" dirty="0" smtClean="0"/>
              <a:t>UTJEČU </a:t>
            </a:r>
            <a:r>
              <a:rPr lang="hr-HR" dirty="0" smtClean="0"/>
              <a:t> </a:t>
            </a:r>
            <a:r>
              <a:rPr lang="hr-HR" sz="2800" dirty="0" smtClean="0"/>
              <a:t>NA  </a:t>
            </a:r>
            <a:r>
              <a:rPr lang="hr-HR" dirty="0" smtClean="0"/>
              <a:t> </a:t>
            </a:r>
            <a:r>
              <a:rPr lang="hr-HR" sz="2800" dirty="0" smtClean="0"/>
              <a:t>NAŠE  PONAŠANJE!</a:t>
            </a:r>
            <a:endParaRPr lang="hr-HR" sz="2800" dirty="0"/>
          </a:p>
        </p:txBody>
      </p:sp>
      <p:sp>
        <p:nvSpPr>
          <p:cNvPr id="7" name="Zaobljeni pravokutni oblačić 6"/>
          <p:cNvSpPr/>
          <p:nvPr/>
        </p:nvSpPr>
        <p:spPr>
          <a:xfrm rot="1020000">
            <a:off x="7529604" y="772939"/>
            <a:ext cx="1514278" cy="911174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7200" b="1" dirty="0" smtClean="0"/>
              <a:t>!</a:t>
            </a:r>
            <a:endParaRPr lang="hr-HR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>
                <a:solidFill>
                  <a:srgbClr val="FFFF00"/>
                </a:solidFill>
              </a:rPr>
              <a:t>OPIŠITE…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/>
          <a:lstStyle/>
          <a:p>
            <a:pPr>
              <a:buNone/>
            </a:pPr>
            <a:r>
              <a:rPr lang="hr-HR" dirty="0" smtClean="0"/>
              <a:t>   DRAGI  UČENICI,  ZATVORITE  OČI  I  </a:t>
            </a:r>
          </a:p>
          <a:p>
            <a:pPr>
              <a:buNone/>
            </a:pPr>
            <a:r>
              <a:rPr lang="hr-HR" dirty="0" smtClean="0"/>
              <a:t>   RAZMISLITE KAKO SE OSJEĆATE  TRENUTNO, KAKO STE SE OSJEĆALI OVIH DANA,TE KOJE MISLI SU VAM PROLAZILE GLAVOM?  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0034" y="0"/>
            <a:ext cx="8186766" cy="1396536"/>
          </a:xfrm>
        </p:spPr>
        <p:txBody>
          <a:bodyPr>
            <a:normAutofit fontScale="90000"/>
          </a:bodyPr>
          <a:lstStyle/>
          <a:p>
            <a:pPr algn="ctr"/>
            <a:r>
              <a:rPr lang="hr-HR" dirty="0" smtClean="0">
                <a:solidFill>
                  <a:srgbClr val="FFFF00"/>
                </a:solidFill>
              </a:rPr>
              <a:t>PRETPOSTAVLJAM</a:t>
            </a:r>
            <a:r>
              <a:rPr lang="hr-HR" dirty="0" smtClean="0"/>
              <a:t>  </a:t>
            </a:r>
            <a:r>
              <a:rPr lang="hr-HR" dirty="0" smtClean="0">
                <a:solidFill>
                  <a:srgbClr val="FFFF00"/>
                </a:solidFill>
              </a:rPr>
              <a:t>DA SU TO OVE</a:t>
            </a:r>
            <a:r>
              <a:rPr lang="hr-HR" dirty="0" smtClean="0"/>
              <a:t> </a:t>
            </a:r>
            <a:r>
              <a:rPr lang="hr-HR" dirty="0" smtClean="0">
                <a:solidFill>
                  <a:srgbClr val="FFFF00"/>
                </a:solidFill>
              </a:rPr>
              <a:t>MISLI</a:t>
            </a:r>
            <a:r>
              <a:rPr lang="hr-HR" dirty="0" smtClean="0"/>
              <a:t> </a:t>
            </a:r>
            <a:r>
              <a:rPr lang="hr-HR" dirty="0" smtClean="0">
                <a:solidFill>
                  <a:srgbClr val="FFFF00"/>
                </a:solidFill>
              </a:rPr>
              <a:t>I</a:t>
            </a:r>
            <a:r>
              <a:rPr lang="hr-HR" dirty="0" smtClean="0"/>
              <a:t> </a:t>
            </a:r>
            <a:r>
              <a:rPr lang="hr-HR" dirty="0" smtClean="0">
                <a:solidFill>
                  <a:srgbClr val="FFFF00"/>
                </a:solidFill>
              </a:rPr>
              <a:t>OSJEĆAJI :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285852" y="1714488"/>
            <a:ext cx="7472386" cy="4500594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                       SREĆA</a:t>
            </a:r>
            <a:endParaRPr lang="hr-HR" dirty="0"/>
          </a:p>
        </p:txBody>
      </p:sp>
      <p:pic>
        <p:nvPicPr>
          <p:cNvPr id="5" name="Slika 4" descr="Danas se obilježava Međunarodni dan sreće | RADIO TEŠANJ d.o.o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3500438"/>
            <a:ext cx="2590799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ični oblačić 5"/>
          <p:cNvSpPr/>
          <p:nvPr/>
        </p:nvSpPr>
        <p:spPr>
          <a:xfrm>
            <a:off x="5786446" y="3214686"/>
            <a:ext cx="2000264" cy="154134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NEMA ŠKOLE! </a:t>
            </a:r>
            <a:endParaRPr lang="hr-HR" dirty="0"/>
          </a:p>
        </p:txBody>
      </p:sp>
      <p:sp>
        <p:nvSpPr>
          <p:cNvPr id="7" name="Obični oblačić 6"/>
          <p:cNvSpPr/>
          <p:nvPr/>
        </p:nvSpPr>
        <p:spPr>
          <a:xfrm>
            <a:off x="4214810" y="1571612"/>
            <a:ext cx="3500462" cy="178595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NEMA USTAJANJA RANO, MOGU SPAVATI DOKLE HOĆU.</a:t>
            </a:r>
            <a:endParaRPr lang="hr-HR" dirty="0"/>
          </a:p>
        </p:txBody>
      </p:sp>
      <p:sp>
        <p:nvSpPr>
          <p:cNvPr id="8" name="Obični oblačić 7"/>
          <p:cNvSpPr/>
          <p:nvPr/>
        </p:nvSpPr>
        <p:spPr>
          <a:xfrm>
            <a:off x="2643174" y="1857364"/>
            <a:ext cx="1928826" cy="185738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NASTAVA NA DALJINU,BAŠ COOL!</a:t>
            </a:r>
            <a:endParaRPr lang="hr-HR" dirty="0"/>
          </a:p>
        </p:txBody>
      </p:sp>
      <p:sp>
        <p:nvSpPr>
          <p:cNvPr id="9" name="Obični oblačić 8"/>
          <p:cNvSpPr/>
          <p:nvPr/>
        </p:nvSpPr>
        <p:spPr>
          <a:xfrm rot="-1920000">
            <a:off x="1283257" y="2209136"/>
            <a:ext cx="1655184" cy="208253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OBITELJ  NA OKUPU.</a:t>
            </a:r>
            <a:endParaRPr lang="hr-H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>
                <a:solidFill>
                  <a:srgbClr val="FFFF00"/>
                </a:solidFill>
              </a:rPr>
              <a:t>…</a:t>
            </a:r>
            <a:endParaRPr lang="hr-HR" dirty="0">
              <a:solidFill>
                <a:srgbClr val="FFFF00"/>
              </a:solidFill>
            </a:endParaRPr>
          </a:p>
        </p:txBody>
      </p:sp>
      <p:pic>
        <p:nvPicPr>
          <p:cNvPr id="4" name="Rezervirano mjesto sadržaja 3" descr="tuga tijelo | Association Children First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3571876"/>
            <a:ext cx="2356928" cy="2128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avokutnik 5"/>
          <p:cNvSpPr/>
          <p:nvPr/>
        </p:nvSpPr>
        <p:spPr>
          <a:xfrm>
            <a:off x="3643306" y="5786454"/>
            <a:ext cx="2143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         TUGA</a:t>
            </a:r>
            <a:endParaRPr lang="hr-HR" dirty="0"/>
          </a:p>
        </p:txBody>
      </p:sp>
      <p:sp>
        <p:nvSpPr>
          <p:cNvPr id="7" name="Obični oblačić 6"/>
          <p:cNvSpPr/>
          <p:nvPr/>
        </p:nvSpPr>
        <p:spPr>
          <a:xfrm rot="-3240000">
            <a:off x="686472" y="1785223"/>
            <a:ext cx="2556081" cy="2293103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NE MOGU VIĐATI PRIJATELJE, BAKU, DJEDA…</a:t>
            </a:r>
            <a:endParaRPr lang="hr-HR" dirty="0"/>
          </a:p>
        </p:txBody>
      </p:sp>
      <p:sp>
        <p:nvSpPr>
          <p:cNvPr id="8" name="Obični oblačić 7"/>
          <p:cNvSpPr/>
          <p:nvPr/>
        </p:nvSpPr>
        <p:spPr>
          <a:xfrm>
            <a:off x="3286116" y="1428736"/>
            <a:ext cx="2214578" cy="196997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NE MOGU NA TRENING.</a:t>
            </a:r>
            <a:endParaRPr lang="hr-HR" dirty="0"/>
          </a:p>
        </p:txBody>
      </p:sp>
      <p:sp>
        <p:nvSpPr>
          <p:cNvPr id="11" name="Obični oblačić 10"/>
          <p:cNvSpPr/>
          <p:nvPr/>
        </p:nvSpPr>
        <p:spPr>
          <a:xfrm rot="780000">
            <a:off x="5559240" y="1541879"/>
            <a:ext cx="2791887" cy="218428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NE MOGU  U KUPOVINU</a:t>
            </a:r>
            <a:endParaRPr lang="hr-HR" dirty="0"/>
          </a:p>
        </p:txBody>
      </p:sp>
      <p:sp>
        <p:nvSpPr>
          <p:cNvPr id="12" name="Obični oblačić 11"/>
          <p:cNvSpPr/>
          <p:nvPr/>
        </p:nvSpPr>
        <p:spPr>
          <a:xfrm rot="2400000">
            <a:off x="6162664" y="3645153"/>
            <a:ext cx="2356948" cy="158389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VEĆ JE  DOSADILO  I BEZ ŠKOLE</a:t>
            </a:r>
            <a:endParaRPr lang="hr-H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>
                <a:solidFill>
                  <a:srgbClr val="FFFF00"/>
                </a:solidFill>
              </a:rPr>
              <a:t>…</a:t>
            </a:r>
            <a:endParaRPr lang="hr-HR" dirty="0">
              <a:solidFill>
                <a:srgbClr val="FFFF00"/>
              </a:solidFill>
            </a:endParaRPr>
          </a:p>
        </p:txBody>
      </p:sp>
      <p:pic>
        <p:nvPicPr>
          <p:cNvPr id="4" name="Rezervirano mjesto sadržaja 3" descr="Fotografija Lik i djelo bl. Alojzija kard Stepinca.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000504"/>
            <a:ext cx="221457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avokutnik 4"/>
          <p:cNvSpPr/>
          <p:nvPr/>
        </p:nvSpPr>
        <p:spPr>
          <a:xfrm>
            <a:off x="3500430" y="5786454"/>
            <a:ext cx="2071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LJUTNJA</a:t>
            </a:r>
            <a:endParaRPr lang="hr-HR" dirty="0"/>
          </a:p>
        </p:txBody>
      </p:sp>
      <p:sp>
        <p:nvSpPr>
          <p:cNvPr id="6" name="Obični oblačić 5"/>
          <p:cNvSpPr/>
          <p:nvPr/>
        </p:nvSpPr>
        <p:spPr>
          <a:xfrm rot="-3120000">
            <a:off x="415293" y="1902985"/>
            <a:ext cx="2486036" cy="262925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STALNI BORAVAK KOD KUĆE</a:t>
            </a:r>
            <a:endParaRPr lang="hr-HR" dirty="0"/>
          </a:p>
        </p:txBody>
      </p:sp>
      <p:sp>
        <p:nvSpPr>
          <p:cNvPr id="7" name="Obični oblačić 6"/>
          <p:cNvSpPr/>
          <p:nvPr/>
        </p:nvSpPr>
        <p:spPr>
          <a:xfrm rot="-480000">
            <a:off x="2940563" y="1016104"/>
            <a:ext cx="2547731" cy="239859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POJAVA KORONA VIRUSA</a:t>
            </a:r>
            <a:endParaRPr lang="hr-HR" dirty="0"/>
          </a:p>
        </p:txBody>
      </p:sp>
      <p:sp>
        <p:nvSpPr>
          <p:cNvPr id="8" name="Obični oblačić 7"/>
          <p:cNvSpPr/>
          <p:nvPr/>
        </p:nvSpPr>
        <p:spPr>
          <a:xfrm>
            <a:off x="5072066" y="1500174"/>
            <a:ext cx="2714644" cy="225572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NASTAVA NA DALJINU</a:t>
            </a:r>
            <a:endParaRPr lang="hr-HR" dirty="0"/>
          </a:p>
        </p:txBody>
      </p:sp>
      <p:sp>
        <p:nvSpPr>
          <p:cNvPr id="9" name="Obični oblačić 8"/>
          <p:cNvSpPr/>
          <p:nvPr/>
        </p:nvSpPr>
        <p:spPr>
          <a:xfrm rot="1620000">
            <a:off x="6442277" y="3065936"/>
            <a:ext cx="2615173" cy="217401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SAMO VIRTUALNO DRUŽENJE S PRIJATELJIMA</a:t>
            </a:r>
            <a:endParaRPr lang="hr-H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>
                <a:solidFill>
                  <a:srgbClr val="FFFF00"/>
                </a:solidFill>
              </a:rPr>
              <a:t>…</a:t>
            </a:r>
            <a:endParaRPr lang="hr-HR" dirty="0">
              <a:solidFill>
                <a:srgbClr val="FFFF00"/>
              </a:solidFill>
            </a:endParaRPr>
          </a:p>
        </p:txBody>
      </p:sp>
      <p:pic>
        <p:nvPicPr>
          <p:cNvPr id="4" name="Rezervirano mjesto sadržaja 3" descr="Otkrivanje i uklanjanje strahova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488" y="4000504"/>
            <a:ext cx="321470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avokutnik 4"/>
          <p:cNvSpPr/>
          <p:nvPr/>
        </p:nvSpPr>
        <p:spPr>
          <a:xfrm flipH="1">
            <a:off x="3428992" y="5643579"/>
            <a:ext cx="207170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000" dirty="0" smtClean="0"/>
              <a:t>       </a:t>
            </a:r>
          </a:p>
          <a:p>
            <a:endParaRPr lang="hr-HR" sz="2000" dirty="0" smtClean="0"/>
          </a:p>
          <a:p>
            <a:r>
              <a:rPr lang="hr-HR" sz="2000" dirty="0" smtClean="0"/>
              <a:t>       STRAH</a:t>
            </a:r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 </a:t>
            </a:r>
            <a:endParaRPr lang="hr-HR" dirty="0"/>
          </a:p>
        </p:txBody>
      </p:sp>
      <p:sp>
        <p:nvSpPr>
          <p:cNvPr id="7" name="Obični oblačić 6"/>
          <p:cNvSpPr/>
          <p:nvPr/>
        </p:nvSpPr>
        <p:spPr>
          <a:xfrm rot="-3180000">
            <a:off x="-642191" y="2447328"/>
            <a:ext cx="4728634" cy="242109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INTENZIVNO  MEDIJSKOIZVJEŠTAVANJE O KORONA VIRUSU</a:t>
            </a:r>
            <a:endParaRPr lang="hr-HR" dirty="0"/>
          </a:p>
        </p:txBody>
      </p:sp>
      <p:sp>
        <p:nvSpPr>
          <p:cNvPr id="8" name="Obični oblačić 7"/>
          <p:cNvSpPr/>
          <p:nvPr/>
        </p:nvSpPr>
        <p:spPr>
          <a:xfrm>
            <a:off x="3143240" y="1500174"/>
            <a:ext cx="2643206" cy="228601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NASTAVA NA DALJINU, NOVO I NEPOZNATO!</a:t>
            </a:r>
            <a:endParaRPr lang="hr-HR" dirty="0"/>
          </a:p>
        </p:txBody>
      </p:sp>
      <p:sp>
        <p:nvSpPr>
          <p:cNvPr id="9" name="Obični oblačić 8"/>
          <p:cNvSpPr/>
          <p:nvPr/>
        </p:nvSpPr>
        <p:spPr>
          <a:xfrm rot="1440000">
            <a:off x="5992842" y="1032065"/>
            <a:ext cx="2972024" cy="332729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ŠTO  JE KORONA VIRUS?  UTJECAJ  TOGA VIRUSA NA MENE I MOJE BLIŽNJE </a:t>
            </a:r>
            <a:endParaRPr lang="hr-HR" dirty="0"/>
          </a:p>
        </p:txBody>
      </p:sp>
      <p:sp>
        <p:nvSpPr>
          <p:cNvPr id="10" name="Obični oblačić 9"/>
          <p:cNvSpPr/>
          <p:nvPr/>
        </p:nvSpPr>
        <p:spPr>
          <a:xfrm rot="1920000">
            <a:off x="6126197" y="4690518"/>
            <a:ext cx="3066746" cy="161301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RUKAVICE, MASKE, DEZINFEKCIJA…</a:t>
            </a:r>
            <a:endParaRPr lang="hr-H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dirty="0" smtClean="0">
                <a:solidFill>
                  <a:srgbClr val="FFFF00"/>
                </a:solidFill>
              </a:rPr>
              <a:t>SVIMA   JE  ISTO, NE BRINI!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85720" y="1571612"/>
            <a:ext cx="8229600" cy="4526280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r>
              <a:rPr lang="hr-HR" dirty="0" smtClean="0"/>
              <a:t>SVI OSJEĆAJI SU IZMJEŠANI I PRISUTNI.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</a:t>
            </a:r>
          </a:p>
          <a:p>
            <a:pPr>
              <a:buNone/>
            </a:pPr>
            <a:endParaRPr lang="hr-HR" dirty="0"/>
          </a:p>
        </p:txBody>
      </p:sp>
      <p:sp>
        <p:nvSpPr>
          <p:cNvPr id="6" name="Pravokutnik 5"/>
          <p:cNvSpPr/>
          <p:nvPr/>
        </p:nvSpPr>
        <p:spPr>
          <a:xfrm>
            <a:off x="785786" y="2285992"/>
            <a:ext cx="7429552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/>
              <a:t>ŠTO JE OSJEĆAJ JAČI TO SU JAČE  I  TJELESNE PROMJENE    KAO NAPRIMJER</a:t>
            </a:r>
            <a:endParaRPr lang="hr-HR" sz="2400" dirty="0"/>
          </a:p>
        </p:txBody>
      </p:sp>
      <p:sp>
        <p:nvSpPr>
          <p:cNvPr id="14" name="Elipsa 13"/>
          <p:cNvSpPr/>
          <p:nvPr/>
        </p:nvSpPr>
        <p:spPr>
          <a:xfrm>
            <a:off x="214282" y="3500438"/>
            <a:ext cx="2000264" cy="1928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POJAČANO LUPANJE SRCA</a:t>
            </a:r>
            <a:endParaRPr lang="hr-HR" dirty="0"/>
          </a:p>
        </p:txBody>
      </p:sp>
      <p:sp>
        <p:nvSpPr>
          <p:cNvPr id="15" name="Elipsa 14"/>
          <p:cNvSpPr/>
          <p:nvPr/>
        </p:nvSpPr>
        <p:spPr>
          <a:xfrm>
            <a:off x="1857356" y="4714884"/>
            <a:ext cx="1643074" cy="1500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OSJEĆAJ ŽARENJA U  LICU</a:t>
            </a:r>
            <a:endParaRPr lang="hr-HR" dirty="0"/>
          </a:p>
        </p:txBody>
      </p:sp>
      <p:sp>
        <p:nvSpPr>
          <p:cNvPr id="16" name="Elipsa 15"/>
          <p:cNvSpPr/>
          <p:nvPr/>
        </p:nvSpPr>
        <p:spPr>
          <a:xfrm>
            <a:off x="2071670" y="3071810"/>
            <a:ext cx="2357454" cy="1500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ZNOJENJE DLANOVA</a:t>
            </a:r>
            <a:endParaRPr lang="hr-HR" dirty="0"/>
          </a:p>
        </p:txBody>
      </p:sp>
      <p:sp>
        <p:nvSpPr>
          <p:cNvPr id="17" name="Elipsa 16"/>
          <p:cNvSpPr/>
          <p:nvPr/>
        </p:nvSpPr>
        <p:spPr>
          <a:xfrm>
            <a:off x="3643306" y="4643446"/>
            <a:ext cx="2000264" cy="15573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OSJEĆAJ STEZANJA U GRLU</a:t>
            </a:r>
            <a:endParaRPr lang="hr-HR" dirty="0"/>
          </a:p>
        </p:txBody>
      </p:sp>
      <p:sp>
        <p:nvSpPr>
          <p:cNvPr id="18" name="Strelica dolje 17"/>
          <p:cNvSpPr/>
          <p:nvPr/>
        </p:nvSpPr>
        <p:spPr>
          <a:xfrm>
            <a:off x="4429124" y="3000372"/>
            <a:ext cx="48463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0" name="Elipsa 19"/>
          <p:cNvSpPr/>
          <p:nvPr/>
        </p:nvSpPr>
        <p:spPr>
          <a:xfrm>
            <a:off x="5000628" y="3000372"/>
            <a:ext cx="207170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UBRZANO DISANJE</a:t>
            </a:r>
            <a:endParaRPr lang="hr-HR" dirty="0"/>
          </a:p>
        </p:txBody>
      </p:sp>
      <p:sp>
        <p:nvSpPr>
          <p:cNvPr id="21" name="Elipsa 20"/>
          <p:cNvSpPr/>
          <p:nvPr/>
        </p:nvSpPr>
        <p:spPr>
          <a:xfrm>
            <a:off x="5857884" y="4857760"/>
            <a:ext cx="2143140" cy="1343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PROMUKAO GLAS</a:t>
            </a:r>
            <a:endParaRPr lang="hr-HR" dirty="0"/>
          </a:p>
        </p:txBody>
      </p:sp>
      <p:sp>
        <p:nvSpPr>
          <p:cNvPr id="22" name="Elipsa 21"/>
          <p:cNvSpPr/>
          <p:nvPr/>
        </p:nvSpPr>
        <p:spPr>
          <a:xfrm>
            <a:off x="6572264" y="3857628"/>
            <a:ext cx="2143140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DRHTAVICA</a:t>
            </a:r>
            <a:endParaRPr lang="hr-HR" dirty="0"/>
          </a:p>
        </p:txBody>
      </p:sp>
      <p:sp>
        <p:nvSpPr>
          <p:cNvPr id="23" name="Strelica dolje 22"/>
          <p:cNvSpPr/>
          <p:nvPr/>
        </p:nvSpPr>
        <p:spPr>
          <a:xfrm>
            <a:off x="1285852" y="3000372"/>
            <a:ext cx="48463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4" name="Strelica dolje 23"/>
          <p:cNvSpPr/>
          <p:nvPr/>
        </p:nvSpPr>
        <p:spPr>
          <a:xfrm>
            <a:off x="7286644" y="3000372"/>
            <a:ext cx="48463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r-HR" dirty="0" smtClean="0">
                <a:solidFill>
                  <a:srgbClr val="FFFF00"/>
                </a:solidFill>
              </a:rPr>
              <a:t>ZNAJ DA U SVEMU OVOME NISI SAM/A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743781"/>
          </a:xfrm>
          <a:solidFill>
            <a:srgbClr val="92D05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hr-HR" dirty="0" smtClean="0"/>
              <a:t>  AKO TE NEŠTO DRUGO </a:t>
            </a:r>
            <a:r>
              <a:rPr lang="hr-HR" smtClean="0"/>
              <a:t>BRINE, ILI TE NEŠTO POSEBNO RADUJE ,IMAŠ </a:t>
            </a:r>
            <a:r>
              <a:rPr lang="hr-HR" dirty="0" smtClean="0"/>
              <a:t>PITANJE ILI SE OSJEĆAŠ </a:t>
            </a:r>
            <a:r>
              <a:rPr lang="hr-HR" smtClean="0"/>
              <a:t>LOŠE,   </a:t>
            </a:r>
            <a:r>
              <a:rPr lang="hr-HR" dirty="0" smtClean="0"/>
              <a:t>TU SU ZA TEBE:</a:t>
            </a:r>
          </a:p>
          <a:p>
            <a:pPr>
              <a:buNone/>
            </a:pPr>
            <a:r>
              <a:rPr lang="hr-HR" dirty="0" smtClean="0"/>
              <a:t>      -TVOJA OBITELJ</a:t>
            </a:r>
          </a:p>
          <a:p>
            <a:pPr>
              <a:buNone/>
            </a:pPr>
            <a:r>
              <a:rPr lang="hr-HR" dirty="0" smtClean="0"/>
              <a:t>      - PRIJATELJI</a:t>
            </a:r>
          </a:p>
          <a:p>
            <a:pPr>
              <a:buNone/>
            </a:pPr>
            <a:r>
              <a:rPr lang="hr-HR" dirty="0" smtClean="0"/>
              <a:t>      - UČITELJI</a:t>
            </a:r>
          </a:p>
          <a:p>
            <a:pPr>
              <a:buNone/>
            </a:pPr>
            <a:r>
              <a:rPr lang="hr-HR" dirty="0" smtClean="0"/>
              <a:t>      - STRUČNA SLUŽBA ŠKOLE    </a:t>
            </a:r>
          </a:p>
          <a:p>
            <a:pPr>
              <a:buNone/>
            </a:pPr>
            <a:r>
              <a:rPr lang="hr-HR" sz="2400" dirty="0" smtClean="0"/>
              <a:t>       e mail adresa:</a:t>
            </a:r>
          </a:p>
          <a:p>
            <a:pPr>
              <a:buNone/>
            </a:pPr>
            <a:r>
              <a:rPr lang="hr-HR" sz="2400" dirty="0" smtClean="0"/>
              <a:t>       pedagoginja: </a:t>
            </a:r>
            <a:r>
              <a:rPr lang="hr-HR" sz="2400" dirty="0" err="1" smtClean="0"/>
              <a:t>blanka.stankovic</a:t>
            </a:r>
            <a:r>
              <a:rPr lang="hr-HR" sz="2400" dirty="0" smtClean="0"/>
              <a:t>@</a:t>
            </a:r>
            <a:r>
              <a:rPr lang="hr-HR" sz="2400" dirty="0" err="1" smtClean="0"/>
              <a:t>yahoo.com</a:t>
            </a:r>
            <a:endParaRPr lang="hr-HR" sz="2400" dirty="0" smtClean="0"/>
          </a:p>
          <a:p>
            <a:pPr>
              <a:buNone/>
            </a:pPr>
            <a:r>
              <a:rPr lang="hr-HR" sz="2400" dirty="0" smtClean="0"/>
              <a:t>       defektologinja: </a:t>
            </a:r>
            <a:r>
              <a:rPr lang="hr-HR" sz="2400" dirty="0" err="1" smtClean="0"/>
              <a:t>marttosic</a:t>
            </a:r>
            <a:r>
              <a:rPr lang="hr-HR" sz="2400" dirty="0" smtClean="0"/>
              <a:t>@</a:t>
            </a:r>
            <a:r>
              <a:rPr lang="hr-HR" sz="2400" dirty="0" err="1" smtClean="0"/>
              <a:t>gmail.com</a:t>
            </a:r>
            <a:endParaRPr lang="hr-HR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dirty="0" smtClean="0">
                <a:solidFill>
                  <a:srgbClr val="FFFF00"/>
                </a:solidFill>
              </a:rPr>
              <a:t>KORISNI SAVJETI ZA KRAJ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143536"/>
          </a:xfrm>
          <a:solidFill>
            <a:srgbClr val="92D05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hr-HR" dirty="0" smtClean="0"/>
              <a:t>    DRAGI UČENICI, UŽIVAJTE KOD KUĆE, ISKORISTITE NA NAJBOLJI MOGUĆI NAČIN OVO VRIJEME IZOLACIJE.  </a:t>
            </a:r>
          </a:p>
          <a:p>
            <a:pPr>
              <a:buNone/>
            </a:pPr>
            <a:r>
              <a:rPr lang="hr-HR" dirty="0" smtClean="0"/>
              <a:t>   IMATE VREMENA PUNO VIŠE RAZGOVARATI SA  SVOJIM UKUĆANIMA, IGRAJTE  SKUPA DRUŠTVENE IGRE,  VJEŽBAJTE, BUDITE KREATIVNI…</a:t>
            </a:r>
          </a:p>
          <a:p>
            <a:pPr>
              <a:buNone/>
            </a:pPr>
            <a:endParaRPr lang="hr-HR" dirty="0"/>
          </a:p>
        </p:txBody>
      </p:sp>
      <p:pic>
        <p:nvPicPr>
          <p:cNvPr id="4" name="Slika 3" descr="Igre-za-djecu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636"/>
            <a:ext cx="278608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Slika 4" descr="Family Playing Dominoes In Kitchen | Stock image | Colourbox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4929198"/>
            <a:ext cx="257176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>
                <a:solidFill>
                  <a:srgbClr val="FFFF00"/>
                </a:solidFill>
              </a:rPr>
              <a:t>…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5" name="Rezervirano mjesto sadržaja 4"/>
          <p:cNvSpPr>
            <a:spLocks noGrp="1"/>
          </p:cNvSpPr>
          <p:nvPr>
            <p:ph idx="1"/>
          </p:nvPr>
        </p:nvSpPr>
        <p:spPr>
          <a:xfrm>
            <a:off x="571472" y="2143115"/>
            <a:ext cx="8115328" cy="4029401"/>
          </a:xfrm>
          <a:solidFill>
            <a:srgbClr val="92D050"/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hr-HR" dirty="0" smtClean="0"/>
              <a:t>  - DRUŠTVENE IGRE SU NAJBOLJI NAČIN ZA UČENJE KAKO SE NOSITI S EMOCIJAMA.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- ISKORISTITE SVOJU KREATIVNOST, IZRADITE MEMORI KARTICE SA SLIKAMA EMOCIJA, DALJE SE IGRA KAO I KLASIČNI MEMORI.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- MOŽETE IGRATI “PANTOMIMA OSJEĆAJA”</a:t>
            </a:r>
          </a:p>
          <a:p>
            <a:pPr>
              <a:buFontTx/>
              <a:buChar char="-"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- IGRA “POGODI OSJEĆAJ” SE IGRA NA NAČIN DA IZABERETE JEDNU NEUTRALNU REČENICU NPR. “IDEM U TRGOVINU”  KOJU TREBA IZRAZITI RAZLIČITIM TONOM (MOŽE SE DODATI I POKRET TIJELA), KAKO BISTE IZRAZILI RAZLIČITU EMOCIJU (NPR. LJUTO, VESELO, TUŽNO I SL.). OSTALI POGAĐAJU KOJI JE OSJEĆAJ U PITANJU.</a:t>
            </a:r>
            <a:endParaRPr lang="hr-HR" dirty="0"/>
          </a:p>
        </p:txBody>
      </p:sp>
      <p:pic>
        <p:nvPicPr>
          <p:cNvPr id="4" name="Slika 3" descr="Naučite djecu da spoznaju osjećaje kroz igru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2786082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lika 5" descr="https://www.roditelji.hr/wp-content/uploads/2017/06/Screen-Shot-2017-06-27-at-14.58.55-640x376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85728"/>
            <a:ext cx="285752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lika 6" descr="Trčanje je obiteljski sport – Trčanje.hr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357166"/>
            <a:ext cx="221457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243715"/>
          </a:xfrm>
          <a:solidFill>
            <a:srgbClr val="92D050"/>
          </a:solidFill>
        </p:spPr>
        <p:txBody>
          <a:bodyPr>
            <a:normAutofit fontScale="85000" lnSpcReduction="10000"/>
          </a:bodyPr>
          <a:lstStyle/>
          <a:p>
            <a:pPr>
              <a:buFontTx/>
              <a:buChar char="-"/>
            </a:pPr>
            <a:r>
              <a:rPr lang="hr-HR" b="1" dirty="0" smtClean="0"/>
              <a:t>POMOZITE</a:t>
            </a:r>
            <a:r>
              <a:rPr lang="hr-HR" dirty="0" smtClean="0"/>
              <a:t> U KUĆNIM POSLOVIMA </a:t>
            </a:r>
          </a:p>
          <a:p>
            <a:pPr>
              <a:buFontTx/>
              <a:buChar char="-"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- BRINITE O KUĆNIM LJUBIMCIMA, AKO IH IMATE</a:t>
            </a:r>
          </a:p>
          <a:p>
            <a:pPr>
              <a:buFontTx/>
              <a:buChar char="-"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- ZDRAVO SE HRANITE</a:t>
            </a:r>
          </a:p>
          <a:p>
            <a:pPr>
              <a:buFontTx/>
              <a:buChar char="-"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- PAZITE NA HIGIJENU (PERITE RUKE ČESTO)</a:t>
            </a:r>
          </a:p>
          <a:p>
            <a:pPr>
              <a:buFontTx/>
              <a:buChar char="-"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- ODMARAJTE I PONEKAD UŽIVAJ I U DOSADI  JER DOSADA NEKADA MOŽE BITI ZABAVNA</a:t>
            </a:r>
          </a:p>
          <a:p>
            <a:pPr>
              <a:buFontTx/>
              <a:buChar char="-"/>
            </a:pPr>
            <a:endParaRPr lang="hr-HR" dirty="0"/>
          </a:p>
        </p:txBody>
      </p:sp>
      <p:pic>
        <p:nvPicPr>
          <p:cNvPr id="4" name="Slika 3" descr="Dijete i pas dobitna su kombinacija - Zivim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1"/>
            <a:ext cx="350046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lika 5" descr="Gradski vrtovi za druženje i zdravlje | Hrvatski zavod za javno ..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85728"/>
            <a:ext cx="214314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lika 6" descr="Važno je da djeca pomažu u kućnim poslovima | Ekskluziva.b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285728"/>
            <a:ext cx="264320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>
                <a:solidFill>
                  <a:srgbClr val="FFFF00"/>
                </a:solidFill>
              </a:rPr>
              <a:t>I NE ZABORAVITE !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r-HR" dirty="0" smtClean="0">
                <a:solidFill>
                  <a:srgbClr val="FF0000"/>
                </a:solidFill>
              </a:rPr>
              <a:t>   BITI PONOSNI NA SEBE.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</a:t>
            </a:r>
            <a:r>
              <a:rPr lang="hr-HR" dirty="0" smtClean="0">
                <a:solidFill>
                  <a:srgbClr val="FF0000"/>
                </a:solidFill>
              </a:rPr>
              <a:t>UČENJE NA DALJINU NIJE JEDNOSTAVNO, STOGA BUDITE PONOSNI NA SEBE KADA IZVRŠITE ZADATKE I NAUČITE NEŠTO NOVO. </a:t>
            </a:r>
            <a:r>
              <a:rPr lang="hr-HR" dirty="0" smtClean="0"/>
              <a:t>ONO ŠTO I SAMI ZNATE  DA JE BITNO </a:t>
            </a:r>
            <a:r>
              <a:rPr lang="hr-HR" dirty="0" smtClean="0"/>
              <a:t>IĆI </a:t>
            </a:r>
            <a:r>
              <a:rPr lang="hr-HR" dirty="0" smtClean="0"/>
              <a:t>SPAVATI NA VRIJEME ,KAKO BI </a:t>
            </a:r>
            <a:r>
              <a:rPr lang="hr-HR" dirty="0" smtClean="0"/>
              <a:t>SUTRADAN  BILI </a:t>
            </a:r>
            <a:r>
              <a:rPr lang="hr-HR" dirty="0" smtClean="0"/>
              <a:t>ODMORNI I MOGLI PRATITI NASTAVU  TE  UČITI. </a:t>
            </a:r>
            <a:endParaRPr lang="hr-H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>
                <a:solidFill>
                  <a:srgbClr val="FFFF00"/>
                </a:solidFill>
              </a:rPr>
              <a:t>POZDRAV!!!</a:t>
            </a:r>
            <a:endParaRPr lang="hr-HR" dirty="0">
              <a:solidFill>
                <a:srgbClr val="FFFF00"/>
              </a:solidFill>
            </a:endParaRPr>
          </a:p>
        </p:txBody>
      </p:sp>
      <p:pic>
        <p:nvPicPr>
          <p:cNvPr id="4" name="Rezervirano mjesto sadržaja 3" descr="Četiri milijarde smajlija na internet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646238"/>
            <a:ext cx="4763311" cy="3925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vnica">
  <a:themeElements>
    <a:clrScheme name="Livnica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Livnica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ivnic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478</TotalTime>
  <Words>592</Words>
  <Application>Microsoft Office PowerPoint</Application>
  <PresentationFormat>Prikaz na zaslonu (4:3)</PresentationFormat>
  <Paragraphs>117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17" baseType="lpstr">
      <vt:lpstr>Livnica</vt:lpstr>
      <vt:lpstr>EMOCIJE ILI OSJEĆAJI</vt:lpstr>
      <vt:lpstr>ŠTO SU OSJEĆAJI?</vt:lpstr>
      <vt:lpstr>OSNOVNI OSJEĆAJI SU…</vt:lpstr>
      <vt:lpstr>TREBAMO LI RAZGOVARATI O OSJEĆAJIMA?</vt:lpstr>
      <vt:lpstr>OPIŠITE…</vt:lpstr>
      <vt:lpstr>PRETPOSTAVLJAM  DA SU TO OVE MISLI I OSJEĆAJI :</vt:lpstr>
      <vt:lpstr>…</vt:lpstr>
      <vt:lpstr>…</vt:lpstr>
      <vt:lpstr>…</vt:lpstr>
      <vt:lpstr>SVIMA   JE  ISTO, NE BRINI!</vt:lpstr>
      <vt:lpstr>ZNAJ DA U SVEMU OVOME NISI SAM/A</vt:lpstr>
      <vt:lpstr>KORISNI SAVJETI ZA KRAJ</vt:lpstr>
      <vt:lpstr>…</vt:lpstr>
      <vt:lpstr>Slajd 14</vt:lpstr>
      <vt:lpstr>I NE ZABORAVITE !</vt:lpstr>
      <vt:lpstr>POZDRAV!!!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EMOCIJE ILI OSJEĆAJI</dc:title>
  <dc:creator>Home</dc:creator>
  <cp:lastModifiedBy>Home</cp:lastModifiedBy>
  <cp:revision>58</cp:revision>
  <dcterms:created xsi:type="dcterms:W3CDTF">2020-04-04T12:17:14Z</dcterms:created>
  <dcterms:modified xsi:type="dcterms:W3CDTF">2020-04-05T10:01:53Z</dcterms:modified>
</cp:coreProperties>
</file>